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9" r:id="rId3"/>
  </p:sldMasterIdLst>
  <p:notesMasterIdLst>
    <p:notesMasterId r:id="rId8"/>
  </p:notesMasterIdLst>
  <p:handoutMasterIdLst>
    <p:handoutMasterId r:id="rId9"/>
  </p:handoutMasterIdLst>
  <p:sldIdLst>
    <p:sldId id="259" r:id="rId4"/>
    <p:sldId id="257" r:id="rId5"/>
    <p:sldId id="258" r:id="rId6"/>
    <p:sldId id="263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26" autoAdjust="0"/>
  </p:normalViewPr>
  <p:slideViewPr>
    <p:cSldViewPr>
      <p:cViewPr varScale="1">
        <p:scale>
          <a:sx n="100" d="100"/>
          <a:sy n="100" d="100"/>
        </p:scale>
        <p:origin x="5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BD28F-F682-4446-9473-78604C72A9AE}" type="datetimeFigureOut">
              <a:rPr lang="en-GB" smtClean="0"/>
              <a:t>26/03/2019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85713-94AB-4C72-AE04-94AF1F4B3D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2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4916B-281A-4559-8563-82A4F4641C17}" type="datetimeFigureOut">
              <a:rPr lang="en-GB" smtClean="0"/>
              <a:t>26/03/2019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FDDFB-291A-4B13-95AC-E985E8BBC6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234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2FDDFB-291A-4B13-95AC-E985E8BBC69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393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18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43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2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315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12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29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18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56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333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9C9AE-0448-8142-8293-B363C4F8480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3/26/2019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22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01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86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noProof="0" dirty="0"/>
              <a:t>Click icon to add online image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6568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151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81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1" y="5144511"/>
            <a:ext cx="2154381" cy="429634"/>
          </a:xfrm>
        </p:spPr>
        <p:txBody>
          <a:bodyPr>
            <a:normAutofit/>
          </a:bodyPr>
          <a:lstStyle>
            <a:lvl1pPr marL="0" indent="0" algn="l">
              <a:buNone/>
              <a:defRPr sz="1500" b="1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[Name]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5648144"/>
            <a:ext cx="1746250" cy="8001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350"/>
            </a:lvl1pPr>
            <a:lvl5pPr marL="1371600" indent="0">
              <a:buNone/>
              <a:defRPr/>
            </a:lvl5pPr>
          </a:lstStyle>
          <a:p>
            <a:pPr>
              <a:spcAft>
                <a:spcPts val="600"/>
              </a:spcAft>
            </a:pPr>
            <a:r>
              <a:rPr lang="en-US" dirty="0">
                <a:solidFill>
                  <a:srgbClr val="454545"/>
                </a:solidFill>
              </a:rPr>
              <a:t>[Title]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rgbClr val="454545"/>
                </a:solidFill>
              </a:rPr>
              <a:t>[Date]</a:t>
            </a:r>
          </a:p>
        </p:txBody>
      </p:sp>
    </p:spTree>
    <p:extLst>
      <p:ext uri="{BB962C8B-B14F-4D97-AF65-F5344CB8AC3E}">
        <p14:creationId xmlns:p14="http://schemas.microsoft.com/office/powerpoint/2010/main" val="268318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03700"/>
            <a:ext cx="6243206" cy="82759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42837"/>
            <a:ext cx="6243205" cy="4142508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Line 4"/>
          <p:cNvSpPr>
            <a:spLocks noChangeShapeType="1"/>
          </p:cNvSpPr>
          <p:nvPr userDrawn="1"/>
        </p:nvSpPr>
        <p:spPr bwMode="auto">
          <a:xfrm>
            <a:off x="628650" y="1143000"/>
            <a:ext cx="8515351" cy="0"/>
          </a:xfrm>
          <a:prstGeom prst="line">
            <a:avLst/>
          </a:prstGeom>
          <a:noFill/>
          <a:ln w="9525">
            <a:solidFill>
              <a:srgbClr val="6666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350" dirty="0">
              <a:solidFill>
                <a:prstClr val="black"/>
              </a:solidFill>
            </a:endParaRP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983414" y="1143000"/>
            <a:ext cx="2160587" cy="5715000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063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408113" y="1700213"/>
            <a:ext cx="6480175" cy="1152525"/>
          </a:xfrm>
        </p:spPr>
        <p:txBody>
          <a:bodyPr anchor="t"/>
          <a:lstStyle>
            <a:lvl1pPr>
              <a:defRPr sz="42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noProof="0" dirty="0"/>
              <a:t>Title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852738"/>
            <a:ext cx="6400800" cy="1020762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en-US" noProof="0" dirty="0"/>
              <a:t>Click to edit Master subtitle style</a:t>
            </a:r>
            <a:endParaRPr lang="en-GB" noProof="0" dirty="0"/>
          </a:p>
        </p:txBody>
      </p:sp>
      <p:sp>
        <p:nvSpPr>
          <p:cNvPr id="7" name="TextBox 4"/>
          <p:cNvSpPr txBox="1">
            <a:spLocks noChangeArrowheads="1"/>
          </p:cNvSpPr>
          <p:nvPr userDrawn="1"/>
        </p:nvSpPr>
        <p:spPr bwMode="auto">
          <a:xfrm>
            <a:off x="1227882" y="327276"/>
            <a:ext cx="19039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Global Health Research Group on Dementia Prevention &amp; Enhanced Care: DePEC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 userDrawn="1">
            <p:extLst/>
          </p:nvPr>
        </p:nvGraphicFramePr>
        <p:xfrm>
          <a:off x="683220" y="5037909"/>
          <a:ext cx="7929959" cy="140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r:id="rId3" imgW="8947440" imgH="1586520" progId="">
                  <p:embed/>
                </p:oleObj>
              </mc:Choice>
              <mc:Fallback>
                <p:oleObj r:id="rId3" imgW="8947440" imgH="1586520" progId="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220" y="5037909"/>
                        <a:ext cx="7929959" cy="1405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5"/>
          <a:srcRect l="28641" t="14263" r="47488" b="36598"/>
          <a:stretch/>
        </p:blipFill>
        <p:spPr>
          <a:xfrm>
            <a:off x="467544" y="290860"/>
            <a:ext cx="760338" cy="88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7480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959845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</a:lstStyle>
          <a:p>
            <a:pPr lvl="0" eaLnBrk="1" hangingPunct="1">
              <a:buFontTx/>
              <a:buNone/>
              <a:defRPr/>
            </a:pPr>
            <a:r>
              <a:rPr lang="en-US" dirty="0"/>
              <a:t>Click to edit Master text styles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Second level</a:t>
            </a:r>
          </a:p>
          <a:p>
            <a:pPr lvl="2" eaLnBrk="1" hangingPunct="1">
              <a:buFontTx/>
              <a:buNone/>
              <a:defRPr/>
            </a:pPr>
            <a:r>
              <a:rPr lang="en-US" dirty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1412776"/>
            <a:ext cx="8207375" cy="720080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1227882" y="327276"/>
            <a:ext cx="19039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Global Health Research Group on Dementia Prevention &amp; Enhanced Care: DePEC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l="28641" t="14263" r="47488" b="36598"/>
          <a:stretch/>
        </p:blipFill>
        <p:spPr>
          <a:xfrm>
            <a:off x="467544" y="290860"/>
            <a:ext cx="760338" cy="88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765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959845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</a:lstStyle>
          <a:p>
            <a:pPr lvl="0" eaLnBrk="1" hangingPunct="1">
              <a:buFontTx/>
              <a:buNone/>
              <a:defRPr/>
            </a:pPr>
            <a:r>
              <a:rPr lang="en-US" dirty="0"/>
              <a:t>Click to edit Master text styles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Second level</a:t>
            </a:r>
          </a:p>
          <a:p>
            <a:pPr lvl="2" eaLnBrk="1" hangingPunct="1">
              <a:buFontTx/>
              <a:buNone/>
              <a:defRPr/>
            </a:pPr>
            <a:r>
              <a:rPr lang="en-US" dirty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1412776"/>
            <a:ext cx="8207375" cy="720080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1227882" y="327276"/>
            <a:ext cx="19039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Global Health Research Group on Dementia Prevention &amp; Enhanced Care: DePEC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l="28641" t="14263" r="47488" b="36598"/>
          <a:stretch/>
        </p:blipFill>
        <p:spPr>
          <a:xfrm>
            <a:off x="467544" y="290860"/>
            <a:ext cx="760338" cy="88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2702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8880"/>
            <a:ext cx="8229600" cy="3959845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</a:lstStyle>
          <a:p>
            <a:pPr lvl="0" eaLnBrk="1" hangingPunct="1">
              <a:buFontTx/>
              <a:buNone/>
              <a:defRPr/>
            </a:pPr>
            <a:r>
              <a:rPr lang="en-US" dirty="0"/>
              <a:t>Click to edit Master text styles</a:t>
            </a:r>
          </a:p>
          <a:p>
            <a:pPr lvl="1" eaLnBrk="1" hangingPunct="1">
              <a:buFontTx/>
              <a:buNone/>
              <a:defRPr/>
            </a:pPr>
            <a:r>
              <a:rPr lang="en-US" dirty="0"/>
              <a:t>Second level</a:t>
            </a:r>
          </a:p>
          <a:p>
            <a:pPr lvl="2" eaLnBrk="1" hangingPunct="1">
              <a:buFontTx/>
              <a:buNone/>
              <a:defRPr/>
            </a:pPr>
            <a:r>
              <a:rPr lang="en-US" dirty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1412776"/>
            <a:ext cx="8207375" cy="720080"/>
          </a:xfrm>
        </p:spPr>
        <p:txBody>
          <a:bodyPr/>
          <a:lstStyle>
            <a:lvl1pPr marL="0" indent="0">
              <a:buNone/>
              <a:defRPr sz="40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Title</a:t>
            </a:r>
          </a:p>
        </p:txBody>
      </p:sp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1227882" y="327276"/>
            <a:ext cx="19039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00"/>
                </a:solidFill>
                <a:cs typeface="Arial" charset="0"/>
              </a:rPr>
              <a:t>Global Health Research Group on Dementia Prevention &amp; Enhanced Care: DePEC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/>
          <a:srcRect l="28641" t="14263" r="47488" b="36598"/>
          <a:stretch/>
        </p:blipFill>
        <p:spPr>
          <a:xfrm>
            <a:off x="467544" y="290860"/>
            <a:ext cx="760338" cy="88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08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2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image" Target="../media/image2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7DD8-9B85-4A7F-AFFF-85008388A688}" type="datetimeFigureOut">
              <a:rPr lang="en-US" smtClean="0"/>
              <a:pPr/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27A74-E3D9-4F86-ACFF-8921B9809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BA1A4-0A17-401F-9A48-F7C05A5BE2F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26/03/2019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66863-2FE2-4E5C-945B-34873153327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633" y="267991"/>
            <a:ext cx="1831974" cy="67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61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dirty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3B3447-3049-4143-B79D-5FC08FA6CA51}" type="slidenum">
              <a:rPr lang="en-GB">
                <a:solidFill>
                  <a:srgbClr val="000000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31" name="Picture 7" descr="nihrcolb_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438" y="476250"/>
            <a:ext cx="161925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36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lag_of_Malaysia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="" xmlns:a16="http://schemas.microsoft.com/office/drawing/2014/main" id="{09EFA150-4468-485F-8B6B-4458A8D22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342039"/>
              </p:ext>
            </p:extLst>
          </p:nvPr>
        </p:nvGraphicFramePr>
        <p:xfrm>
          <a:off x="734784" y="1708432"/>
          <a:ext cx="6621238" cy="4072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0619">
                  <a:extLst>
                    <a:ext uri="{9D8B030D-6E8A-4147-A177-3AD203B41FA5}">
                      <a16:colId xmlns="" xmlns:a16="http://schemas.microsoft.com/office/drawing/2014/main" val="2336450735"/>
                    </a:ext>
                  </a:extLst>
                </a:gridCol>
                <a:gridCol w="3310619">
                  <a:extLst>
                    <a:ext uri="{9D8B030D-6E8A-4147-A177-3AD203B41FA5}">
                      <a16:colId xmlns="" xmlns:a16="http://schemas.microsoft.com/office/drawing/2014/main" val="3597718742"/>
                    </a:ext>
                  </a:extLst>
                </a:gridCol>
              </a:tblGrid>
              <a:tr h="489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Sample category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Number (Total = </a:t>
                      </a:r>
                      <a:r>
                        <a:rPr lang="en-US" sz="1500" dirty="0" smtClean="0">
                          <a:effectLst/>
                        </a:rPr>
                        <a:t>22) 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710157409"/>
                  </a:ext>
                </a:extLst>
              </a:tr>
              <a:tr h="5186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GP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976056948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Geriatrician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759809136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Nurse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4027983489"/>
                  </a:ext>
                </a:extLst>
              </a:tr>
              <a:tr h="5186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NGO </a:t>
                      </a:r>
                      <a:r>
                        <a:rPr lang="en-US" sz="1500" dirty="0" smtClean="0">
                          <a:effectLst/>
                        </a:rPr>
                        <a:t>Alzheimer's </a:t>
                      </a:r>
                      <a:r>
                        <a:rPr lang="en-US" sz="1500" dirty="0">
                          <a:effectLst/>
                        </a:rPr>
                        <a:t>Society Malaysia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Senior citizens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137302665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Traditional Medicine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3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866054921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Senior Citizens Association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85909213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Psychiatry Specialist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1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950220324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Medical Officers</a:t>
                      </a:r>
                      <a:endParaRPr lang="en-US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722990827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General Physician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</a:t>
                      </a:r>
                      <a:endParaRPr lang="en-US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3464104672"/>
                  </a:ext>
                </a:extLst>
              </a:tr>
              <a:tr h="51867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Allied Health Professional- physiotherapist, occ therapist.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902992807"/>
                  </a:ext>
                </a:extLst>
              </a:tr>
              <a:tr h="25346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Community Leader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777731566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="" xmlns:a16="http://schemas.microsoft.com/office/drawing/2014/main" id="{01E8E9AE-8853-4475-93FF-EC157B2B8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34736" y="899456"/>
            <a:ext cx="8229600" cy="857250"/>
          </a:xfrm>
        </p:spPr>
        <p:txBody>
          <a:bodyPr>
            <a:normAutofit/>
          </a:bodyPr>
          <a:lstStyle/>
          <a:p>
            <a:r>
              <a:rPr lang="en-US" sz="2800" dirty="0"/>
              <a:t>Suggested sample for </a:t>
            </a:r>
            <a:r>
              <a:rPr lang="en-US" sz="2800" dirty="0" smtClean="0"/>
              <a:t>Malaysia</a:t>
            </a: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044CF0F-EB9D-4AA3-B820-D0EF7BDE85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720030" y="2202261"/>
            <a:ext cx="955178" cy="47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94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>
            <a:normAutofit/>
          </a:bodyPr>
          <a:lstStyle/>
          <a:p>
            <a:r>
              <a:rPr lang="en-IN" sz="2800" dirty="0" smtClean="0"/>
              <a:t>Suggested sample for Kerala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908816"/>
              </p:ext>
            </p:extLst>
          </p:nvPr>
        </p:nvGraphicFramePr>
        <p:xfrm>
          <a:off x="457200" y="857232"/>
          <a:ext cx="8229600" cy="5343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300558"/>
                <a:gridCol w="1185842"/>
              </a:tblGrid>
              <a:tr h="397035">
                <a:tc>
                  <a:txBody>
                    <a:bodyPr/>
                    <a:lstStyle/>
                    <a:p>
                      <a:r>
                        <a:rPr lang="en-IN" sz="1600" dirty="0" err="1" smtClean="0"/>
                        <a:t>DePEC</a:t>
                      </a:r>
                      <a:r>
                        <a:rPr lang="en-IN" sz="1600" baseline="0" dirty="0" smtClean="0"/>
                        <a:t>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Sample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Number (Total 21)</a:t>
                      </a:r>
                      <a:endParaRPr lang="en-US" sz="16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GP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Primary care </a:t>
                      </a:r>
                      <a:r>
                        <a:rPr lang="en-IN" sz="1400" dirty="0" smtClean="0"/>
                        <a:t>medical</a:t>
                      </a:r>
                      <a:r>
                        <a:rPr lang="en-IN" sz="1400" baseline="0" dirty="0" smtClean="0"/>
                        <a:t> </a:t>
                      </a:r>
                      <a:r>
                        <a:rPr lang="en-IN" sz="1400" baseline="0" dirty="0" smtClean="0"/>
                        <a:t>officer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Private sector GP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Medical Officer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Sub district level </a:t>
                      </a:r>
                      <a:r>
                        <a:rPr lang="en-IN" sz="1400" dirty="0" smtClean="0"/>
                        <a:t>doctor/physician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District level </a:t>
                      </a:r>
                      <a:r>
                        <a:rPr lang="en-IN" sz="1400" dirty="0" smtClean="0"/>
                        <a:t>physician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Nurse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Public health </a:t>
                      </a:r>
                      <a:r>
                        <a:rPr lang="en-IN" sz="1400" dirty="0" smtClean="0"/>
                        <a:t>nurses/multipurpose </a:t>
                      </a:r>
                      <a:r>
                        <a:rPr lang="en-IN" sz="1400" dirty="0" smtClean="0"/>
                        <a:t>health workers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Clinical nurse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Psychiatry</a:t>
                      </a:r>
                      <a:r>
                        <a:rPr lang="en-IN" sz="1400" baseline="0" dirty="0" smtClean="0"/>
                        <a:t>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Psychiatrist </a:t>
                      </a:r>
                      <a:r>
                        <a:rPr lang="en-IN" sz="1400" dirty="0" smtClean="0"/>
                        <a:t>government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Psychiatrist </a:t>
                      </a:r>
                      <a:r>
                        <a:rPr lang="en-IN" sz="1400" dirty="0" smtClean="0"/>
                        <a:t>private sector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>
                          <a:solidFill>
                            <a:srgbClr val="FF0000"/>
                          </a:solidFill>
                        </a:rPr>
                        <a:t>Health administrators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District level administrator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State level administrator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>
                          <a:solidFill>
                            <a:srgbClr val="FF0000"/>
                          </a:solidFill>
                        </a:rPr>
                        <a:t>Neurologists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Neurologist </a:t>
                      </a:r>
                      <a:r>
                        <a:rPr lang="en-IN" sz="1400" dirty="0" smtClean="0"/>
                        <a:t>government medical </a:t>
                      </a:r>
                      <a:r>
                        <a:rPr lang="en-IN" sz="1400" dirty="0" smtClean="0"/>
                        <a:t>college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Neurologist </a:t>
                      </a:r>
                      <a:r>
                        <a:rPr lang="en-IN" sz="1400" dirty="0" smtClean="0"/>
                        <a:t>private sector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003232" cy="562074"/>
          </a:xfrm>
        </p:spPr>
        <p:txBody>
          <a:bodyPr>
            <a:normAutofit/>
          </a:bodyPr>
          <a:lstStyle/>
          <a:p>
            <a:r>
              <a:rPr lang="en-IN" sz="2800" dirty="0" smtClean="0"/>
              <a:t>Suggested sample for </a:t>
            </a:r>
            <a:r>
              <a:rPr lang="en-IN" sz="2800" dirty="0" smtClean="0"/>
              <a:t>Kerala (cont.)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744501"/>
              </p:ext>
            </p:extLst>
          </p:nvPr>
        </p:nvGraphicFramePr>
        <p:xfrm>
          <a:off x="457200" y="1556792"/>
          <a:ext cx="8401080" cy="3798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29"/>
                <a:gridCol w="4759923"/>
                <a:gridCol w="1117928"/>
              </a:tblGrid>
              <a:tr h="622528">
                <a:tc>
                  <a:txBody>
                    <a:bodyPr/>
                    <a:lstStyle/>
                    <a:p>
                      <a:r>
                        <a:rPr lang="en-IN" sz="1600" dirty="0" err="1" smtClean="0"/>
                        <a:t>DePEC</a:t>
                      </a:r>
                      <a:r>
                        <a:rPr lang="en-IN" sz="1600" dirty="0" smtClean="0"/>
                        <a:t>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Sample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Number </a:t>
                      </a:r>
                      <a:r>
                        <a:rPr lang="en-IN" sz="1600" dirty="0" smtClean="0"/>
                        <a:t>(Total 21)</a:t>
                      </a:r>
                      <a:endParaRPr lang="en-US" sz="16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Physicians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Physician</a:t>
                      </a:r>
                      <a:r>
                        <a:rPr lang="en-IN" sz="1400" baseline="0" dirty="0" smtClean="0"/>
                        <a:t> </a:t>
                      </a:r>
                      <a:r>
                        <a:rPr lang="en-IN" sz="1400" baseline="0" dirty="0" smtClean="0"/>
                        <a:t>private sector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/>
                        <a:t>Traditional</a:t>
                      </a:r>
                      <a:r>
                        <a:rPr lang="en-IN" sz="1400" baseline="0" dirty="0" smtClean="0"/>
                        <a:t> healers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Traditional medicine (Ayurveda, </a:t>
                      </a:r>
                      <a:r>
                        <a:rPr lang="en-IN" sz="1400" dirty="0" smtClean="0"/>
                        <a:t>homeopathy)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Community leader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Community level leader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NGO activist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Allied</a:t>
                      </a:r>
                      <a:r>
                        <a:rPr lang="en-IN" sz="1400" baseline="0" dirty="0" smtClean="0"/>
                        <a:t> health professionals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Physiotherapists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Alzheimer's society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Alzheimer's </a:t>
                      </a:r>
                      <a:r>
                        <a:rPr lang="en-IN" sz="1400" dirty="0" smtClean="0"/>
                        <a:t>society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/>
                        <a:t>Senior citizen’s organisation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Senior citizens forum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970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/>
                        <a:t>Geriatrics specialist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Geriatrics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416" y="26393"/>
            <a:ext cx="7427168" cy="666303"/>
          </a:xfrm>
        </p:spPr>
        <p:txBody>
          <a:bodyPr>
            <a:normAutofit/>
          </a:bodyPr>
          <a:lstStyle/>
          <a:p>
            <a:r>
              <a:rPr lang="en-IN" sz="2800" dirty="0" smtClean="0"/>
              <a:t>Suggested sample for </a:t>
            </a:r>
            <a:r>
              <a:rPr lang="en-IN" sz="2800" dirty="0" smtClean="0"/>
              <a:t>Tanzania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82206"/>
              </p:ext>
            </p:extLst>
          </p:nvPr>
        </p:nvGraphicFramePr>
        <p:xfrm>
          <a:off x="539552" y="685875"/>
          <a:ext cx="8229600" cy="5896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4300558"/>
                <a:gridCol w="1185842"/>
              </a:tblGrid>
              <a:tr h="572565">
                <a:tc>
                  <a:txBody>
                    <a:bodyPr/>
                    <a:lstStyle/>
                    <a:p>
                      <a:r>
                        <a:rPr lang="en-IN" sz="1600" dirty="0" err="1" smtClean="0"/>
                        <a:t>DePEC</a:t>
                      </a:r>
                      <a:r>
                        <a:rPr lang="en-IN" sz="1600" baseline="0" dirty="0" smtClean="0"/>
                        <a:t>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Sample category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 smtClean="0"/>
                        <a:t>Number (Total 26)</a:t>
                      </a:r>
                      <a:endParaRPr lang="en-US" sz="16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GP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Medical doctor (1 public, 1 private)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Geriatrics</a:t>
                      </a:r>
                      <a:r>
                        <a:rPr lang="en-US" sz="1400" baseline="0" dirty="0" smtClean="0"/>
                        <a:t> specialist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Geriatrician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510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/>
                        <a:t>Nurse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Psych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nurse &amp;/or community health coordinator (1 psych, 1 community, 1 hospital)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NGO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/>
                        </a:rPr>
                        <a:t>Important</a:t>
                      </a:r>
                      <a:r>
                        <a:rPr lang="en-US" sz="1400" baseline="0" dirty="0" smtClean="0">
                          <a:effectLst/>
                        </a:rPr>
                        <a:t> to include </a:t>
                      </a:r>
                      <a:r>
                        <a:rPr lang="en-US" sz="1400" dirty="0" smtClean="0">
                          <a:effectLst/>
                        </a:rPr>
                        <a:t>1 religious or church based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51229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Traditional medicine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Traditional + faith</a:t>
                      </a:r>
                      <a:r>
                        <a:rPr lang="en-US" sz="1400" baseline="0" dirty="0" smtClean="0">
                          <a:effectLst/>
                        </a:rPr>
                        <a:t> healers very relevant</a:t>
                      </a:r>
                      <a:endParaRPr lang="en-US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</a:tr>
              <a:tr h="51229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Senior citizen association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Alzheimer's Ass (</a:t>
                      </a:r>
                      <a:r>
                        <a:rPr lang="en-US" sz="1400" dirty="0" err="1" smtClean="0">
                          <a:effectLst/>
                        </a:rPr>
                        <a:t>Tanz</a:t>
                      </a:r>
                      <a:r>
                        <a:rPr lang="en-US" sz="1400" dirty="0" smtClean="0">
                          <a:effectLst/>
                        </a:rPr>
                        <a:t>),</a:t>
                      </a:r>
                      <a:r>
                        <a:rPr lang="en-US" sz="1400" baseline="0" dirty="0" smtClean="0">
                          <a:effectLst/>
                        </a:rPr>
                        <a:t> Help Age, Retirees Organisation/Ass</a:t>
                      </a:r>
                      <a:endParaRPr lang="en-US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825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/>
                        <a:t>Psychiatry</a:t>
                      </a:r>
                      <a:r>
                        <a:rPr lang="en-IN" sz="1400" baseline="0" dirty="0" smtClean="0"/>
                        <a:t> specialist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Psychiatry specialist &amp;/or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psychologist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51005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Medical officers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effectLst/>
                        </a:rPr>
                        <a:t>2 categories: </a:t>
                      </a:r>
                      <a:r>
                        <a:rPr lang="en-US" sz="1400" dirty="0" err="1" smtClean="0">
                          <a:effectLst/>
                        </a:rPr>
                        <a:t>i</a:t>
                      </a:r>
                      <a:r>
                        <a:rPr lang="en-US" sz="1400" dirty="0" smtClean="0">
                          <a:effectLst/>
                        </a:rPr>
                        <a:t>) clinical,</a:t>
                      </a:r>
                      <a:r>
                        <a:rPr lang="en-US" sz="1400" baseline="0" dirty="0" smtClean="0">
                          <a:effectLst/>
                        </a:rPr>
                        <a:t> assistant medical ii) BSc Mental Health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General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physician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General physician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728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Allied health professionals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physiotherapist, occupational therapist (at least 1 OT)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Community leader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Village chairperson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34735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Rural primary healthcare workers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Rural primary healthcare workers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0135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Representatives</a:t>
                      </a:r>
                      <a:r>
                        <a:rPr lang="en-US" sz="1400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religious groups 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Relevant as people often</a:t>
                      </a:r>
                      <a:r>
                        <a:rPr lang="en-US" sz="1400" baseline="0" dirty="0" smtClean="0"/>
                        <a:t> go to them for advice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50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versity White with Arch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PHR_presentation_with ribbon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341</Words>
  <Application>Microsoft Office PowerPoint</Application>
  <PresentationFormat>On-screen Show (4:3)</PresentationFormat>
  <Paragraphs>132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University White with Arches</vt:lpstr>
      <vt:lpstr>1_PHR_presentation_with ribbon1</vt:lpstr>
      <vt:lpstr>Suggested sample for Malaysia</vt:lpstr>
      <vt:lpstr>Suggested sample for Kerala </vt:lpstr>
      <vt:lpstr>Suggested sample for Kerala (cont.) </vt:lpstr>
      <vt:lpstr>Suggested sample for Tanzania 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Qualitative Kerala</dc:title>
  <dc:creator>sanjeev nair</dc:creator>
  <cp:lastModifiedBy>Emma McLellan</cp:lastModifiedBy>
  <cp:revision>13</cp:revision>
  <cp:lastPrinted>2019-03-19T10:49:07Z</cp:lastPrinted>
  <dcterms:created xsi:type="dcterms:W3CDTF">2019-03-11T07:43:31Z</dcterms:created>
  <dcterms:modified xsi:type="dcterms:W3CDTF">2019-03-26T11:04:52Z</dcterms:modified>
</cp:coreProperties>
</file>